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1" r:id="rId2"/>
    <p:sldId id="322" r:id="rId3"/>
    <p:sldId id="313" r:id="rId4"/>
    <p:sldId id="326" r:id="rId5"/>
    <p:sldId id="325" r:id="rId6"/>
    <p:sldId id="324" r:id="rId7"/>
    <p:sldId id="323" r:id="rId8"/>
    <p:sldId id="320" r:id="rId9"/>
  </p:sldIdLst>
  <p:sldSz cx="9144000" cy="5143500" type="screen16x9"/>
  <p:notesSz cx="6669088" cy="9872663"/>
  <p:custDataLst>
    <p:tags r:id="rId12"/>
  </p:custDataLst>
  <p:defaultTextStyle>
    <a:defPPr>
      <a:defRPr lang="nl-NL"/>
    </a:defPPr>
    <a:lvl1pPr marL="0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9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98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95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95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92DB"/>
    <a:srgbClr val="5E2D61"/>
    <a:srgbClr val="949D9E"/>
    <a:srgbClr val="FF4D00"/>
    <a:srgbClr val="FF4900"/>
    <a:srgbClr val="FF8000"/>
    <a:srgbClr val="FF3300"/>
    <a:srgbClr val="FF6600"/>
    <a:srgbClr val="FFFFFF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90764" autoAdjust="0"/>
  </p:normalViewPr>
  <p:slideViewPr>
    <p:cSldViewPr snapToGrid="0" snapToObjects="1">
      <p:cViewPr>
        <p:scale>
          <a:sx n="70" d="100"/>
          <a:sy n="70" d="100"/>
        </p:scale>
        <p:origin x="-1392" y="-540"/>
      </p:cViewPr>
      <p:guideLst>
        <p:guide orient="horz" pos="3002"/>
        <p:guide orient="horz" pos="586"/>
        <p:guide orient="horz" pos="822"/>
        <p:guide pos="2885"/>
        <p:guide pos="294"/>
        <p:guide pos="53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4344" y="-120"/>
      </p:cViewPr>
      <p:guideLst>
        <p:guide orient="horz" pos="3110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6972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b="1">
              <a:latin typeface="Corbel"/>
              <a:cs typeface="Corbel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224762" y="0"/>
            <a:ext cx="1442783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F1D61-6A12-B148-B795-5CBE2F827FD7}" type="datetime3">
              <a:rPr lang="nl-NL">
                <a:latin typeface="Corbel"/>
                <a:cs typeface="Corbel"/>
              </a:rPr>
              <a:pPr/>
              <a:t>18/11/15</a:t>
            </a:fld>
            <a:endParaRPr lang="nl-NL">
              <a:latin typeface="Corbel"/>
              <a:cs typeface="Corbel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558228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>
              <a:latin typeface="Corbel"/>
              <a:cs typeface="Corbel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923563" y="9377316"/>
            <a:ext cx="74398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047AC-04BA-824E-9526-AEF0380CB1CE}" type="slidenum">
              <a:rPr>
                <a:latin typeface="Corbel"/>
                <a:cs typeface="Corbel"/>
              </a:rPr>
              <a:pPr/>
              <a:t>‹nr.›</a:t>
            </a:fld>
            <a:endParaRPr lang="nl-NL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8190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4919614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Corbel"/>
                <a:cs typeface="Corbel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210774" y="0"/>
            <a:ext cx="145677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/>
                <a:cs typeface="Corbel"/>
              </a:defRPr>
            </a:lvl1pPr>
          </a:lstStyle>
          <a:p>
            <a:fld id="{301EDAA2-3DF6-7940-91E3-A225DE787136}" type="datetime3">
              <a:rPr/>
              <a:pPr/>
              <a:t>18/11/15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5557573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/>
                <a:cs typeface="Corbel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903537" y="9377316"/>
            <a:ext cx="7640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/>
                <a:cs typeface="Corbel"/>
              </a:defRPr>
            </a:lvl1pPr>
          </a:lstStyle>
          <a:p>
            <a:fld id="{1CB5D99F-C216-8C4C-B398-F06F7517D80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86188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lnSpc>
        <a:spcPct val="100000"/>
      </a:lnSpc>
      <a:defRPr sz="1200" kern="1200">
        <a:solidFill>
          <a:schemeClr val="tx1"/>
        </a:solidFill>
        <a:latin typeface="Corbel"/>
        <a:ea typeface="+mn-ea"/>
        <a:cs typeface="Corbel"/>
      </a:defRPr>
    </a:lvl1pPr>
    <a:lvl2pPr marL="176213" indent="-176213" algn="l" defTabSz="457200" rtl="0" eaLnBrk="1" latinLnBrk="0" hangingPunct="1">
      <a:lnSpc>
        <a:spcPct val="100000"/>
      </a:lnSpc>
      <a:buFont typeface="Arial"/>
      <a:buChar char="•"/>
      <a:defRPr sz="1200" kern="1200">
        <a:solidFill>
          <a:schemeClr val="tx1"/>
        </a:solidFill>
        <a:latin typeface="Corbel"/>
        <a:ea typeface="+mn-ea"/>
        <a:cs typeface="Corbel"/>
      </a:defRPr>
    </a:lvl2pPr>
    <a:lvl3pPr marL="361950" indent="-185738" algn="l" defTabSz="457200" rtl="0" eaLnBrk="1" latinLnBrk="0" hangingPunct="1">
      <a:lnSpc>
        <a:spcPct val="100000"/>
      </a:lnSpc>
      <a:buFont typeface="Arial"/>
      <a:buChar char="•"/>
      <a:defRPr sz="1100" kern="1200">
        <a:solidFill>
          <a:schemeClr val="tx1"/>
        </a:solidFill>
        <a:latin typeface="Corbel"/>
        <a:ea typeface="+mn-ea"/>
        <a:cs typeface="Corbel"/>
      </a:defRPr>
    </a:lvl3pPr>
    <a:lvl4pPr marL="536575" indent="-174625" algn="l" defTabSz="457200" rtl="0" eaLnBrk="1" latinLnBrk="0" hangingPunct="1">
      <a:lnSpc>
        <a:spcPct val="100000"/>
      </a:lnSpc>
      <a:buFont typeface="Arial"/>
      <a:buChar char="•"/>
      <a:defRPr sz="1000" kern="1200">
        <a:solidFill>
          <a:schemeClr val="tx1"/>
        </a:solidFill>
        <a:latin typeface="Corbel"/>
        <a:ea typeface="+mn-ea"/>
        <a:cs typeface="Corbel"/>
      </a:defRPr>
    </a:lvl4pPr>
    <a:lvl5pPr marL="712788" indent="-176213" algn="l" defTabSz="457200" rtl="0" eaLnBrk="1" latinLnBrk="0" hangingPunct="1">
      <a:lnSpc>
        <a:spcPct val="100000"/>
      </a:lnSpc>
      <a:buFont typeface="Arial"/>
      <a:buChar char="•"/>
      <a:defRPr sz="1000" kern="1200">
        <a:solidFill>
          <a:schemeClr val="tx1"/>
        </a:solidFill>
        <a:latin typeface="Corbel"/>
        <a:ea typeface="+mn-ea"/>
        <a:cs typeface="Corbe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8811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863" y="739775"/>
            <a:ext cx="6583362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dirty="0" smtClean="0">
              <a:latin typeface="Corbel" pitchFamily="34" charset="0"/>
              <a:ea typeface="Corbel" pitchFamily="34" charset="0"/>
              <a:cs typeface="Corbe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3236A4-90C0-414C-9569-DDF9079F311E}" type="slidenum">
              <a:rPr lang="en-GB" altLang="nl-N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520">
              <a:lnSpc>
                <a:spcPct val="140000"/>
              </a:lnSpc>
              <a:defRPr/>
            </a:pPr>
            <a:endParaRPr lang="nl-NL" alt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1487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b="0" i="0" kern="1200" dirty="0" smtClean="0">
              <a:solidFill>
                <a:schemeClr val="tx1"/>
              </a:solidFill>
              <a:effectLst/>
              <a:latin typeface="Corbel"/>
              <a:ea typeface="+mn-ea"/>
              <a:cs typeface="Corbel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6625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4425049-2167-4EC9-A049-9F3F8DA1D6CF}" type="slidenum">
              <a:rPr lang="en-GB" altLang="en-US">
                <a:latin typeface="Verdana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8811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285"/>
            <a:ext cx="9149638" cy="3406776"/>
          </a:xfrm>
          <a:solidFill>
            <a:srgbClr val="EAEAEA"/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nl-NL" dirty="0" smtClean="0"/>
              <a:t>Laad foto in en plaats deze naar Achtergrond.</a:t>
            </a:r>
            <a:br>
              <a:rPr lang="nl-NL" dirty="0" smtClean="0"/>
            </a:br>
            <a:r>
              <a:rPr lang="nl-NL" dirty="0" smtClean="0"/>
              <a:t>(Foto wordt automatisch gecentreerd binnen dit vlak)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920875" y="3428327"/>
            <a:ext cx="4166260" cy="474109"/>
          </a:xfrm>
          <a:prstGeom prst="roundRect">
            <a:avLst>
              <a:gd name="adj" fmla="val 21895"/>
            </a:avLst>
          </a:prstGeom>
          <a:gradFill flip="none" rotWithShape="0">
            <a:gsLst>
              <a:gs pos="0">
                <a:srgbClr val="FF8000"/>
              </a:gs>
              <a:gs pos="94000">
                <a:srgbClr val="FF4D00"/>
              </a:gs>
            </a:gsLst>
            <a:lin ang="1320000" scaled="0"/>
            <a:tileRect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108000" bIns="540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 algn="l" defTabSz="45699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2000" b="1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subtitel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943997" y="4507589"/>
            <a:ext cx="4068003" cy="349702"/>
          </a:xfrm>
          <a:prstGeom prst="rect">
            <a:avLst/>
          </a:prstGeom>
        </p:spPr>
        <p:txBody>
          <a:bodyPr wrap="square" lIns="144000" tIns="36000" rIns="144000" bIns="36000" anchor="b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Myriad Pro" pitchFamily="34" charset="0"/>
              </a:defRPr>
            </a:lvl1pPr>
          </a:lstStyle>
          <a:p>
            <a:pPr lvl="0"/>
            <a:r>
              <a:rPr lang="en-US" dirty="0" err="1" smtClean="0"/>
              <a:t>Naam</a:t>
            </a:r>
            <a:r>
              <a:rPr lang="en-US" dirty="0" smtClean="0"/>
              <a:t> </a:t>
            </a:r>
            <a:r>
              <a:rPr lang="en-US" dirty="0" err="1" smtClean="0"/>
              <a:t>spreker</a:t>
            </a:r>
            <a:r>
              <a:rPr lang="en-US" dirty="0" smtClean="0"/>
              <a:t>  –  Datum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5892801" y="3302973"/>
            <a:ext cx="194334" cy="409137"/>
          </a:xfrm>
          <a:prstGeom prst="rect">
            <a:avLst/>
          </a:prstGeom>
          <a:solidFill>
            <a:srgbClr val="FF4D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3600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>
          <a:xfrm>
            <a:off x="-57149" y="2141521"/>
            <a:ext cx="6151950" cy="1279066"/>
          </a:xfrm>
          <a:prstGeom prst="round1Rect">
            <a:avLst>
              <a:gd name="adj" fmla="val 11967"/>
            </a:avLst>
          </a:prstGeom>
          <a:solidFill>
            <a:schemeClr val="accent1"/>
          </a:solidFill>
          <a:ln w="19050" cmpd="sng">
            <a:solidFill>
              <a:schemeClr val="bg1"/>
            </a:solidFill>
          </a:ln>
        </p:spPr>
        <p:txBody>
          <a:bodyPr wrap="square" lIns="504000" tIns="126000" rIns="108000" bIns="144000" anchor="b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pic>
        <p:nvPicPr>
          <p:cNvPr id="9" name="Afbeelding 9" descr="RB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1538" y="3835989"/>
            <a:ext cx="896774" cy="10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65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7703818" y="4158802"/>
            <a:ext cx="1153160" cy="39459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46800" rIns="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75814" y="1777271"/>
            <a:ext cx="7804586" cy="564257"/>
          </a:xfrm>
          <a:effectLst/>
        </p:spPr>
        <p:txBody>
          <a:bodyPr anchor="b">
            <a:spAutoFit/>
          </a:bodyPr>
          <a:lstStyle>
            <a:lvl1pPr>
              <a:defRPr sz="4000" b="0" i="0">
                <a:solidFill>
                  <a:schemeClr val="accent2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430031"/>
            <a:ext cx="777874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een subtitel te maken</a:t>
            </a:r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92756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dia met 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9638" cy="5143500"/>
          </a:xfrm>
          <a:noFill/>
        </p:spPr>
        <p:txBody>
          <a:bodyPr/>
          <a:lstStyle>
            <a:lvl1pPr marL="0" indent="0" algn="ctr">
              <a:buFont typeface="Arial"/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nl-NL" dirty="0" smtClean="0"/>
              <a:t>Laad foto in en plaats deze naar Achtergrond.</a:t>
            </a:r>
            <a:br>
              <a:rPr lang="nl-NL" dirty="0" smtClean="0"/>
            </a:br>
            <a:r>
              <a:rPr lang="nl-NL" dirty="0" smtClean="0"/>
              <a:t> (Foto wordt automatisch gecentreerd binnen dit vlak, het Rabobank beeldmerk wordt automatisch afgedekt)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5814" y="1436845"/>
            <a:ext cx="7804586" cy="564257"/>
          </a:xfrm>
          <a:effectLst>
            <a:outerShdw blurRad="63500" dist="25400" dir="5400000" algn="tl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txBody>
          <a:bodyPr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1" y="2095645"/>
            <a:ext cx="7778749" cy="461665"/>
          </a:xfrm>
          <a:effectLst>
            <a:outerShdw blurRad="63500" dist="25400" dir="5400000" algn="tl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subtitel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821C4A5-98F2-7545-875B-39B2F450044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97649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3582556"/>
          </a:xfrm>
          <a:solidFill>
            <a:srgbClr val="EAEAEA"/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nl-NL" dirty="0" smtClean="0"/>
              <a:t>Laad foto in en plaats deze naar Achtergrond.</a:t>
            </a:r>
            <a:br>
              <a:rPr lang="nl-NL" dirty="0" smtClean="0"/>
            </a:br>
            <a:r>
              <a:rPr lang="nl-NL" dirty="0" smtClean="0"/>
              <a:t>(Foto wordt automatisch gecentreerd binnen dit vlak)</a:t>
            </a:r>
            <a:endParaRPr lang="en-US" dirty="0"/>
          </a:p>
        </p:txBody>
      </p:sp>
      <p:sp>
        <p:nvSpPr>
          <p:cNvPr id="21" name="Titel 14"/>
          <p:cNvSpPr>
            <a:spLocks noGrp="1"/>
          </p:cNvSpPr>
          <p:nvPr>
            <p:ph type="title" hasCustomPrompt="1"/>
          </p:nvPr>
        </p:nvSpPr>
        <p:spPr>
          <a:xfrm>
            <a:off x="1" y="2042914"/>
            <a:ext cx="6096069" cy="1279066"/>
          </a:xfrm>
          <a:custGeom>
            <a:avLst/>
            <a:gdLst>
              <a:gd name="connsiteX0" fmla="*/ 0 w 6151950"/>
              <a:gd name="connsiteY0" fmla="*/ 0 h 1269833"/>
              <a:gd name="connsiteX1" fmla="*/ 5999989 w 6151950"/>
              <a:gd name="connsiteY1" fmla="*/ 0 h 1269833"/>
              <a:gd name="connsiteX2" fmla="*/ 6151950 w 6151950"/>
              <a:gd name="connsiteY2" fmla="*/ 151961 h 1269833"/>
              <a:gd name="connsiteX3" fmla="*/ 6151950 w 6151950"/>
              <a:gd name="connsiteY3" fmla="*/ 1269833 h 1269833"/>
              <a:gd name="connsiteX4" fmla="*/ 0 w 6151950"/>
              <a:gd name="connsiteY4" fmla="*/ 1269833 h 1269833"/>
              <a:gd name="connsiteX5" fmla="*/ 0 w 6151950"/>
              <a:gd name="connsiteY5" fmla="*/ 0 h 1269833"/>
              <a:gd name="connsiteX0" fmla="*/ 0 w 6151950"/>
              <a:gd name="connsiteY0" fmla="*/ 0 h 1278300"/>
              <a:gd name="connsiteX1" fmla="*/ 5999989 w 6151950"/>
              <a:gd name="connsiteY1" fmla="*/ 0 h 1278300"/>
              <a:gd name="connsiteX2" fmla="*/ 6151950 w 6151950"/>
              <a:gd name="connsiteY2" fmla="*/ 151961 h 1278300"/>
              <a:gd name="connsiteX3" fmla="*/ 5999550 w 6151950"/>
              <a:gd name="connsiteY3" fmla="*/ 1278300 h 1278300"/>
              <a:gd name="connsiteX4" fmla="*/ 0 w 6151950"/>
              <a:gd name="connsiteY4" fmla="*/ 1269833 h 1278300"/>
              <a:gd name="connsiteX5" fmla="*/ 0 w 6151950"/>
              <a:gd name="connsiteY5" fmla="*/ 0 h 1278300"/>
              <a:gd name="connsiteX0" fmla="*/ 0 w 6151950"/>
              <a:gd name="connsiteY0" fmla="*/ 0 h 1278300"/>
              <a:gd name="connsiteX1" fmla="*/ 5999989 w 6151950"/>
              <a:gd name="connsiteY1" fmla="*/ 0 h 1278300"/>
              <a:gd name="connsiteX2" fmla="*/ 6151950 w 6151950"/>
              <a:gd name="connsiteY2" fmla="*/ 151961 h 1278300"/>
              <a:gd name="connsiteX3" fmla="*/ 6026149 w 6151950"/>
              <a:gd name="connsiteY3" fmla="*/ 1052450 h 1278300"/>
              <a:gd name="connsiteX4" fmla="*/ 5999550 w 6151950"/>
              <a:gd name="connsiteY4" fmla="*/ 1278300 h 1278300"/>
              <a:gd name="connsiteX5" fmla="*/ 0 w 6151950"/>
              <a:gd name="connsiteY5" fmla="*/ 1269833 h 1278300"/>
              <a:gd name="connsiteX6" fmla="*/ 0 w 6151950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229"/>
              <a:gd name="connsiteY0" fmla="*/ 0 h 1278300"/>
              <a:gd name="connsiteX1" fmla="*/ 5999989 w 6153229"/>
              <a:gd name="connsiteY1" fmla="*/ 0 h 1278300"/>
              <a:gd name="connsiteX2" fmla="*/ 6151950 w 6153229"/>
              <a:gd name="connsiteY2" fmla="*/ 151961 h 1278300"/>
              <a:gd name="connsiteX3" fmla="*/ 6153149 w 6153229"/>
              <a:gd name="connsiteY3" fmla="*/ 1103250 h 1278300"/>
              <a:gd name="connsiteX4" fmla="*/ 5999550 w 6153229"/>
              <a:gd name="connsiteY4" fmla="*/ 1278300 h 1278300"/>
              <a:gd name="connsiteX5" fmla="*/ 0 w 6153229"/>
              <a:gd name="connsiteY5" fmla="*/ 1269833 h 1278300"/>
              <a:gd name="connsiteX6" fmla="*/ 0 w 6153229"/>
              <a:gd name="connsiteY6" fmla="*/ 0 h 1278300"/>
              <a:gd name="connsiteX0" fmla="*/ 0 w 6153219"/>
              <a:gd name="connsiteY0" fmla="*/ 0 h 1278300"/>
              <a:gd name="connsiteX1" fmla="*/ 5999989 w 6153219"/>
              <a:gd name="connsiteY1" fmla="*/ 0 h 1278300"/>
              <a:gd name="connsiteX2" fmla="*/ 6151950 w 6153219"/>
              <a:gd name="connsiteY2" fmla="*/ 151961 h 1278300"/>
              <a:gd name="connsiteX3" fmla="*/ 6153149 w 6153219"/>
              <a:gd name="connsiteY3" fmla="*/ 1103250 h 1278300"/>
              <a:gd name="connsiteX4" fmla="*/ 5999550 w 6153219"/>
              <a:gd name="connsiteY4" fmla="*/ 1278300 h 1278300"/>
              <a:gd name="connsiteX5" fmla="*/ 0 w 6153219"/>
              <a:gd name="connsiteY5" fmla="*/ 1269833 h 1278300"/>
              <a:gd name="connsiteX6" fmla="*/ 0 w 6153219"/>
              <a:gd name="connsiteY6" fmla="*/ 0 h 1278300"/>
              <a:gd name="connsiteX0" fmla="*/ 4233 w 6157452"/>
              <a:gd name="connsiteY0" fmla="*/ 0 h 1282533"/>
              <a:gd name="connsiteX1" fmla="*/ 6004222 w 6157452"/>
              <a:gd name="connsiteY1" fmla="*/ 0 h 1282533"/>
              <a:gd name="connsiteX2" fmla="*/ 6156183 w 6157452"/>
              <a:gd name="connsiteY2" fmla="*/ 151961 h 1282533"/>
              <a:gd name="connsiteX3" fmla="*/ 6157382 w 6157452"/>
              <a:gd name="connsiteY3" fmla="*/ 1103250 h 1282533"/>
              <a:gd name="connsiteX4" fmla="*/ 6003783 w 6157452"/>
              <a:gd name="connsiteY4" fmla="*/ 1278300 h 1282533"/>
              <a:gd name="connsiteX5" fmla="*/ 0 w 6157452"/>
              <a:gd name="connsiteY5" fmla="*/ 1282533 h 1282533"/>
              <a:gd name="connsiteX6" fmla="*/ 4233 w 6157452"/>
              <a:gd name="connsiteY6" fmla="*/ 0 h 1282533"/>
              <a:gd name="connsiteX0" fmla="*/ 0 w 6153219"/>
              <a:gd name="connsiteY0" fmla="*/ 0 h 1291000"/>
              <a:gd name="connsiteX1" fmla="*/ 5999989 w 6153219"/>
              <a:gd name="connsiteY1" fmla="*/ 0 h 1291000"/>
              <a:gd name="connsiteX2" fmla="*/ 6151950 w 6153219"/>
              <a:gd name="connsiteY2" fmla="*/ 151961 h 1291000"/>
              <a:gd name="connsiteX3" fmla="*/ 6153149 w 6153219"/>
              <a:gd name="connsiteY3" fmla="*/ 1103250 h 1291000"/>
              <a:gd name="connsiteX4" fmla="*/ 5999550 w 6153219"/>
              <a:gd name="connsiteY4" fmla="*/ 1278300 h 1291000"/>
              <a:gd name="connsiteX5" fmla="*/ 8467 w 6153219"/>
              <a:gd name="connsiteY5" fmla="*/ 1291000 h 1291000"/>
              <a:gd name="connsiteX6" fmla="*/ 0 w 6153219"/>
              <a:gd name="connsiteY6" fmla="*/ 0 h 1291000"/>
              <a:gd name="connsiteX0" fmla="*/ 0 w 6156424"/>
              <a:gd name="connsiteY0" fmla="*/ 0 h 1291000"/>
              <a:gd name="connsiteX1" fmla="*/ 6003194 w 6156424"/>
              <a:gd name="connsiteY1" fmla="*/ 0 h 1291000"/>
              <a:gd name="connsiteX2" fmla="*/ 6155155 w 6156424"/>
              <a:gd name="connsiteY2" fmla="*/ 151961 h 1291000"/>
              <a:gd name="connsiteX3" fmla="*/ 6156354 w 6156424"/>
              <a:gd name="connsiteY3" fmla="*/ 1103250 h 1291000"/>
              <a:gd name="connsiteX4" fmla="*/ 6002755 w 6156424"/>
              <a:gd name="connsiteY4" fmla="*/ 1278300 h 1291000"/>
              <a:gd name="connsiteX5" fmla="*/ 11672 w 6156424"/>
              <a:gd name="connsiteY5" fmla="*/ 1291000 h 1291000"/>
              <a:gd name="connsiteX6" fmla="*/ 0 w 6156424"/>
              <a:gd name="connsiteY6" fmla="*/ 0 h 1291000"/>
              <a:gd name="connsiteX0" fmla="*/ 0 w 6156424"/>
              <a:gd name="connsiteY0" fmla="*/ 0 h 1291000"/>
              <a:gd name="connsiteX1" fmla="*/ 6003194 w 6156424"/>
              <a:gd name="connsiteY1" fmla="*/ 0 h 1291000"/>
              <a:gd name="connsiteX2" fmla="*/ 6155155 w 6156424"/>
              <a:gd name="connsiteY2" fmla="*/ 151961 h 1291000"/>
              <a:gd name="connsiteX3" fmla="*/ 6156354 w 6156424"/>
              <a:gd name="connsiteY3" fmla="*/ 1103250 h 1291000"/>
              <a:gd name="connsiteX4" fmla="*/ 6002755 w 6156424"/>
              <a:gd name="connsiteY4" fmla="*/ 1278300 h 1291000"/>
              <a:gd name="connsiteX5" fmla="*/ 2058 w 6156424"/>
              <a:gd name="connsiteY5" fmla="*/ 1291000 h 1291000"/>
              <a:gd name="connsiteX6" fmla="*/ 0 w 6156424"/>
              <a:gd name="connsiteY6" fmla="*/ 0 h 12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6424" h="1291000">
                <a:moveTo>
                  <a:pt x="0" y="0"/>
                </a:moveTo>
                <a:lnTo>
                  <a:pt x="6003194" y="0"/>
                </a:lnTo>
                <a:cubicBezTo>
                  <a:pt x="6087120" y="0"/>
                  <a:pt x="6155155" y="68035"/>
                  <a:pt x="6155155" y="151961"/>
                </a:cubicBezTo>
                <a:cubicBezTo>
                  <a:pt x="6155555" y="469057"/>
                  <a:pt x="6152521" y="930600"/>
                  <a:pt x="6156354" y="1103250"/>
                </a:cubicBezTo>
                <a:cubicBezTo>
                  <a:pt x="6160187" y="1275900"/>
                  <a:pt x="6007388" y="1270750"/>
                  <a:pt x="6002755" y="1278300"/>
                </a:cubicBezTo>
                <a:lnTo>
                  <a:pt x="2058" y="1291000"/>
                </a:lnTo>
                <a:cubicBezTo>
                  <a:pt x="-764" y="860667"/>
                  <a:pt x="2822" y="430333"/>
                  <a:pt x="0" y="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19050" cmpd="sng">
            <a:noFill/>
          </a:ln>
        </p:spPr>
        <p:txBody>
          <a:bodyPr wrap="square" lIns="504000" tIns="126000" rIns="108000" bIns="144000" anchor="b">
            <a:sp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26" name="Tijdelijke aanduiding voor dianummer 4"/>
          <p:cNvSpPr txBox="1">
            <a:spLocks/>
          </p:cNvSpPr>
          <p:nvPr userDrawn="1"/>
        </p:nvSpPr>
        <p:spPr>
          <a:xfrm>
            <a:off x="7637464" y="4862517"/>
            <a:ext cx="642937" cy="2047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nl-NL"/>
            </a:defPPr>
            <a:lvl1pPr marL="0" algn="r" defTabSz="456999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8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1C4A5-98F2-7545-875B-39B2F4500447}" type="slidenum">
              <a:rPr lang="nl-NL">
                <a:solidFill>
                  <a:schemeClr val="bg1"/>
                </a:solidFill>
              </a:rPr>
              <a:pPr/>
              <a:t>‹nr.›</a:t>
            </a:fld>
            <a:endParaRPr lang="nl-NL">
              <a:solidFill>
                <a:schemeClr val="bg1"/>
              </a:solidFill>
            </a:endParaRPr>
          </a:p>
        </p:txBody>
      </p:sp>
      <p:pic>
        <p:nvPicPr>
          <p:cNvPr id="7" name="Afbeelding 9" descr="RB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1538" y="3835989"/>
            <a:ext cx="896774" cy="1073211"/>
          </a:xfrm>
          <a:prstGeom prst="rect">
            <a:avLst/>
          </a:prstGeom>
        </p:spPr>
      </p:pic>
      <p:sp>
        <p:nvSpPr>
          <p:cNvPr id="9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6910633" y="4731985"/>
            <a:ext cx="642937" cy="204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1C4A5-98F2-7545-875B-39B2F450044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7672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47037-4590-4367-AC5C-150D8A78D8D2}" type="datetime1">
              <a:rPr lang="en-GB"/>
              <a:pPr>
                <a:defRPr/>
              </a:pPr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8113-6F18-4E73-AD55-A491D43507C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779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7743568" y="197708"/>
            <a:ext cx="1103870" cy="84026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MyriadRegular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019309" y="3428327"/>
            <a:ext cx="4067825" cy="765042"/>
          </a:xfrm>
          <a:prstGeom prst="roundRect">
            <a:avLst>
              <a:gd name="adj" fmla="val 21895"/>
            </a:avLst>
          </a:prstGeom>
          <a:gradFill flip="none" rotWithShape="0">
            <a:gsLst>
              <a:gs pos="0">
                <a:srgbClr val="FF8000"/>
              </a:gs>
              <a:gs pos="94000">
                <a:srgbClr val="FF4D00"/>
              </a:gs>
            </a:gsLst>
            <a:lin ang="1320000" scaled="0"/>
            <a:tileRect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108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699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2100" b="1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subtitel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2" hasCustomPrompt="1"/>
          </p:nvPr>
        </p:nvSpPr>
        <p:spPr>
          <a:xfrm>
            <a:off x="0" y="-16336"/>
            <a:ext cx="9144000" cy="34278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864000" anchor="ctr"/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Laad foto in en plaats deze naar Achtergrond.</a:t>
            </a:r>
            <a:br>
              <a:rPr lang="nl-NL" dirty="0" smtClean="0"/>
            </a:br>
            <a:r>
              <a:rPr lang="nl-NL" dirty="0" smtClean="0"/>
              <a:t>(Foto wordt automatisch gecentreerd binnen dit vlak)</a:t>
            </a:r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5892801" y="3302973"/>
            <a:ext cx="194334" cy="409137"/>
          </a:xfrm>
          <a:prstGeom prst="rect">
            <a:avLst/>
          </a:prstGeom>
          <a:solidFill>
            <a:srgbClr val="FF4D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3600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Regular"/>
              <a:ea typeface="+mn-ea"/>
              <a:cs typeface="MyriadRegular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>
          <a:xfrm>
            <a:off x="-119529" y="2391317"/>
            <a:ext cx="6214330" cy="1029270"/>
          </a:xfrm>
          <a:prstGeom prst="round1Rect">
            <a:avLst>
              <a:gd name="adj" fmla="val 11967"/>
            </a:avLst>
          </a:prstGeom>
          <a:solidFill>
            <a:schemeClr val="accent1"/>
          </a:solidFill>
          <a:ln w="19050" cmpd="sng">
            <a:solidFill>
              <a:schemeClr val="bg1"/>
            </a:solidFill>
          </a:ln>
        </p:spPr>
        <p:txBody>
          <a:bodyPr wrap="square" lIns="504000" tIns="126000" rIns="108000" bIns="144000" anchor="b">
            <a:noAutofit/>
          </a:bodyPr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Banking For Food</a:t>
            </a:r>
            <a:endParaRPr lang="nl-NL" dirty="0"/>
          </a:p>
        </p:txBody>
      </p:sp>
      <p:pic>
        <p:nvPicPr>
          <p:cNvPr id="10" name="Afbeelding 9" descr="RB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14999" y="3880296"/>
            <a:ext cx="716890" cy="85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738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1" y="1098551"/>
            <a:ext cx="9143999" cy="4044951"/>
          </a:xfrm>
        </p:spPr>
        <p:txBody>
          <a:bodyPr vert="horz" lIns="0" tIns="864000" rIns="0" bIns="0" rtlCol="0" anchor="ctr">
            <a:noAutofit/>
          </a:bodyPr>
          <a:lstStyle>
            <a:lvl1pPr marL="0" indent="0" algn="ctr" defTabSz="456999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lang="nl-NL" sz="1200" b="0" i="0" kern="1200" baseline="0" dirty="0">
                <a:solidFill>
                  <a:schemeClr val="tx2"/>
                </a:solidFill>
                <a:latin typeface="+mj-lt"/>
                <a:ea typeface="+mn-ea"/>
                <a:cs typeface="Myriad Pro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Laad foto in</a:t>
            </a:r>
          </a:p>
          <a:p>
            <a:r>
              <a:rPr lang="nl-NL" dirty="0" smtClean="0"/>
              <a:t>(Foto wordt automatisch gecentreerd)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75813" y="191292"/>
            <a:ext cx="7080393" cy="1078706"/>
          </a:xfrm>
        </p:spPr>
        <p:txBody>
          <a:bodyPr/>
          <a:lstStyle/>
          <a:p>
            <a:r>
              <a:rPr lang="nl-NL" dirty="0" smtClean="0"/>
              <a:t>Titelvenster</a:t>
            </a:r>
            <a:br>
              <a:rPr lang="nl-NL" dirty="0" smtClean="0"/>
            </a:br>
            <a:r>
              <a:rPr lang="nl-NL" dirty="0" smtClean="0"/>
              <a:t>maximaal 2 regels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65121" y="1"/>
            <a:ext cx="4254389" cy="2393093"/>
          </a:xfrm>
          <a:prstGeom prst="rect">
            <a:avLst/>
          </a:prstGeom>
          <a:ln w="9525">
            <a:noFill/>
          </a:ln>
        </p:spPr>
      </p:pic>
      <p:sp>
        <p:nvSpPr>
          <p:cNvPr id="10" name="Tekstvak 9"/>
          <p:cNvSpPr txBox="1"/>
          <p:nvPr userDrawn="1"/>
        </p:nvSpPr>
        <p:spPr>
          <a:xfrm>
            <a:off x="-4465121" y="-266885"/>
            <a:ext cx="2090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99" fontAlgn="auto">
              <a:spcBef>
                <a:spcPts val="0"/>
              </a:spcBef>
              <a:spcAft>
                <a:spcPts val="0"/>
              </a:spcAft>
            </a:pPr>
            <a:r>
              <a:rPr lang="nl-NL" sz="1600" dirty="0" smtClean="0">
                <a:solidFill>
                  <a:prstClr val="white"/>
                </a:solidFill>
                <a:latin typeface="Corbel"/>
              </a:rPr>
              <a:t>Voorbeeld lay-out</a:t>
            </a:r>
            <a:endParaRPr lang="nl-NL" sz="16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3" name="Tekstvak 22"/>
          <p:cNvSpPr txBox="1"/>
          <p:nvPr userDrawn="1"/>
        </p:nvSpPr>
        <p:spPr>
          <a:xfrm>
            <a:off x="1" y="-266885"/>
            <a:ext cx="283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99" fontAlgn="auto">
              <a:spcBef>
                <a:spcPts val="0"/>
              </a:spcBef>
              <a:spcAft>
                <a:spcPts val="0"/>
              </a:spcAft>
            </a:pPr>
            <a:r>
              <a:rPr lang="nl-NL" sz="1600" dirty="0" smtClean="0">
                <a:solidFill>
                  <a:prstClr val="white"/>
                </a:solidFill>
                <a:latin typeface="Corbel"/>
              </a:rPr>
              <a:t>Hoofdstuktitel</a:t>
            </a:r>
          </a:p>
        </p:txBody>
      </p:sp>
    </p:spTree>
    <p:extLst>
      <p:ext uri="{BB962C8B-B14F-4D97-AF65-F5344CB8AC3E}">
        <p14:creationId xmlns:p14="http://schemas.microsoft.com/office/powerpoint/2010/main" xmlns="" val="4208402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én kolo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75812" y="1416050"/>
            <a:ext cx="8182413" cy="3351214"/>
          </a:xfr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l-NL" sz="2000" b="1" i="1" u="none" strike="noStrike" kern="1200" cap="none" spc="0" normalizeH="0" baseline="0" noProof="0">
                <a:latin typeface="Corbel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l-NL" sz="1600" b="1" i="1" u="none" strike="noStrike" kern="1200" cap="none" spc="0" normalizeH="0" baseline="0" noProof="0">
                <a:latin typeface="Corbel" pitchFamily="34" charset="0"/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l-NL" sz="1600" b="0" i="0" u="none" strike="noStrike" kern="1200" cap="none" spc="0" normalizeH="0" baseline="0" noProof="0">
                <a:latin typeface="Corbel" pitchFamily="34" charset="0"/>
              </a:defRPr>
            </a:lvl3pPr>
            <a:lvl4pPr marL="17303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itchFamily="34" charset="0"/>
              <a:buChar char="•"/>
              <a:tabLst/>
              <a:defRPr kumimoji="0" lang="nl-NL" sz="1600" b="0" i="0" u="none" strike="noStrike" kern="1200" cap="none" spc="0" normalizeH="0" baseline="0" noProof="0">
                <a:solidFill>
                  <a:prstClr val="black"/>
                </a:solidFill>
                <a:effectLst/>
                <a:uLnTx/>
                <a:uFillTx/>
                <a:latin typeface="Corbel" pitchFamily="34" charset="0"/>
              </a:defRPr>
            </a:lvl4pPr>
            <a:lvl5pPr marL="361950" marR="0" indent="-188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kumimoji="0" lang="nl-NL" sz="1600" b="0" i="0" u="none" strike="noStrike" kern="1200" cap="none" spc="0" normalizeH="0" baseline="0" noProof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Klik om de modelstijlen te bewerken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Tweede niveau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Derde niveau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Vierde niveau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Vijfde niveau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75813" y="191292"/>
            <a:ext cx="7080393" cy="1078706"/>
          </a:xfrm>
        </p:spPr>
        <p:txBody>
          <a:bodyPr/>
          <a:lstStyle/>
          <a:p>
            <a:r>
              <a:rPr lang="nl-NL" dirty="0" smtClean="0"/>
              <a:t>Titelvenster</a:t>
            </a:r>
            <a:br>
              <a:rPr lang="nl-NL" dirty="0" smtClean="0"/>
            </a:br>
            <a:r>
              <a:rPr lang="nl-NL" dirty="0" smtClean="0"/>
              <a:t>maximaal 2 regels</a:t>
            </a:r>
            <a:endParaRPr lang="nl-NL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-4465121" y="-266885"/>
            <a:ext cx="2090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99"/>
            <a:r>
              <a:rPr lang="nl-NL" sz="1600" dirty="0">
                <a:solidFill>
                  <a:prstClr val="white"/>
                </a:solidFill>
              </a:rPr>
              <a:t>Voorbeeld lay-out</a:t>
            </a:r>
          </a:p>
        </p:txBody>
      </p:sp>
      <p:sp>
        <p:nvSpPr>
          <p:cNvPr id="23" name="Tekstvak 22"/>
          <p:cNvSpPr txBox="1"/>
          <p:nvPr userDrawn="1"/>
        </p:nvSpPr>
        <p:spPr>
          <a:xfrm>
            <a:off x="0" y="-266885"/>
            <a:ext cx="283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99"/>
            <a:r>
              <a:rPr lang="nl-NL" sz="1600" dirty="0">
                <a:solidFill>
                  <a:prstClr val="white"/>
                </a:solidFill>
              </a:rPr>
              <a:t>Eén kolom Tekst</a:t>
            </a:r>
          </a:p>
        </p:txBody>
      </p:sp>
      <p:sp>
        <p:nvSpPr>
          <p:cNvPr id="28" name="Afgeronde rechthoek 27"/>
          <p:cNvSpPr/>
          <p:nvPr userDrawn="1"/>
        </p:nvSpPr>
        <p:spPr>
          <a:xfrm>
            <a:off x="-4270813" y="3559138"/>
            <a:ext cx="180391" cy="13212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nl-NL" sz="900" b="1" i="1" kern="0" dirty="0">
                <a:solidFill>
                  <a:srgbClr val="739ABC"/>
                </a:solidFill>
                <a:latin typeface="Myriad Pro Light" pitchFamily="34" charset="0"/>
                <a:cs typeface="Myriad Pro"/>
              </a:rPr>
              <a:t>1</a:t>
            </a:r>
          </a:p>
        </p:txBody>
      </p:sp>
      <p:sp>
        <p:nvSpPr>
          <p:cNvPr id="29" name="Afgeronde rechthoek 28"/>
          <p:cNvSpPr/>
          <p:nvPr userDrawn="1"/>
        </p:nvSpPr>
        <p:spPr>
          <a:xfrm>
            <a:off x="-4270812" y="3787401"/>
            <a:ext cx="180391" cy="13212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nl-NL" sz="900" b="1" i="1" kern="0" dirty="0">
                <a:solidFill>
                  <a:srgbClr val="739ABC"/>
                </a:solidFill>
                <a:latin typeface="Myriad Pro Light" pitchFamily="34" charset="0"/>
                <a:cs typeface="Myriad Pro"/>
              </a:rPr>
              <a:t>2</a:t>
            </a:r>
          </a:p>
        </p:txBody>
      </p:sp>
      <p:sp>
        <p:nvSpPr>
          <p:cNvPr id="30" name="Afgeronde rechthoek 29"/>
          <p:cNvSpPr/>
          <p:nvPr userDrawn="1"/>
        </p:nvSpPr>
        <p:spPr>
          <a:xfrm>
            <a:off x="-4270812" y="4015664"/>
            <a:ext cx="180391" cy="13212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nl-NL" sz="900" b="1" i="1" kern="0" dirty="0">
                <a:solidFill>
                  <a:srgbClr val="739ABC"/>
                </a:solidFill>
                <a:latin typeface="Myriad Pro Light" pitchFamily="34" charset="0"/>
                <a:cs typeface="Myriad Pro"/>
              </a:rPr>
              <a:t>3</a:t>
            </a:r>
          </a:p>
        </p:txBody>
      </p:sp>
      <p:sp>
        <p:nvSpPr>
          <p:cNvPr id="31" name="Afgeronde rechthoek 30"/>
          <p:cNvSpPr/>
          <p:nvPr userDrawn="1"/>
        </p:nvSpPr>
        <p:spPr>
          <a:xfrm>
            <a:off x="-4270812" y="4243928"/>
            <a:ext cx="180391" cy="13212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nl-NL" sz="900" b="1" i="1" kern="0" dirty="0">
                <a:solidFill>
                  <a:srgbClr val="739ABC"/>
                </a:solidFill>
                <a:latin typeface="Myriad Pro Light" pitchFamily="34" charset="0"/>
                <a:cs typeface="Myriad Pro"/>
              </a:rPr>
              <a:t>4</a:t>
            </a:r>
          </a:p>
        </p:txBody>
      </p:sp>
      <p:sp>
        <p:nvSpPr>
          <p:cNvPr id="32" name="Afgeronde rechthoek 31"/>
          <p:cNvSpPr/>
          <p:nvPr userDrawn="1"/>
        </p:nvSpPr>
        <p:spPr>
          <a:xfrm>
            <a:off x="-4270812" y="4472191"/>
            <a:ext cx="180391" cy="13212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nl-NL" sz="900" b="1" i="1" kern="0" dirty="0">
                <a:solidFill>
                  <a:srgbClr val="739ABC"/>
                </a:solidFill>
                <a:latin typeface="Myriad Pro Light" pitchFamily="34" charset="0"/>
                <a:cs typeface="Myriad Pro"/>
              </a:rPr>
              <a:t>5</a:t>
            </a:r>
          </a:p>
        </p:txBody>
      </p:sp>
      <p:grpSp>
        <p:nvGrpSpPr>
          <p:cNvPr id="33" name="Groep 54"/>
          <p:cNvGrpSpPr/>
          <p:nvPr userDrawn="1"/>
        </p:nvGrpSpPr>
        <p:grpSpPr>
          <a:xfrm>
            <a:off x="-1235015" y="3414062"/>
            <a:ext cx="869793" cy="499273"/>
            <a:chOff x="1376047" y="743350"/>
            <a:chExt cx="902937" cy="709828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lum contrast="10000"/>
            </a:blip>
            <a:srcRect/>
            <a:stretch>
              <a:fillRect/>
            </a:stretch>
          </p:blipFill>
          <p:spPr bwMode="auto">
            <a:xfrm>
              <a:off x="1376047" y="743350"/>
              <a:ext cx="902937" cy="561986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35" name="Picture 8" descr="P:\PPTdesign\0pdrachtgevers\Euler Hermes\Beeldmateriaal\muis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29320" y="1061376"/>
              <a:ext cx="258619" cy="39180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135159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4" y="1336196"/>
            <a:ext cx="7804586" cy="3429000"/>
          </a:xfrm>
        </p:spPr>
        <p:txBody>
          <a:bodyPr/>
          <a:lstStyle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6131335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dia me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346200"/>
            <a:ext cx="7804151" cy="330200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6250" y="1677600"/>
            <a:ext cx="7804800" cy="3078000"/>
          </a:xfr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518183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1329929"/>
            <a:ext cx="3782918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4487334" y="1329929"/>
            <a:ext cx="3793067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452277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met kolomkop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smtClean="0"/>
              <a:t>Klik om een titel te maken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1663700"/>
            <a:ext cx="3782918" cy="31023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4487334" y="1663700"/>
            <a:ext cx="3793067" cy="31023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75815" y="1346598"/>
            <a:ext cx="3783448" cy="316706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rgbClr val="FF6600"/>
                </a:solidFill>
              </a:defRPr>
            </a:lvl1pPr>
          </a:lstStyle>
          <a:p>
            <a:pPr lvl="0"/>
            <a:r>
              <a:rPr lang="nl-NL" dirty="0"/>
              <a:t>Klik om een </a:t>
            </a:r>
            <a:r>
              <a:rPr lang="nl-NL" dirty="0" err="1"/>
              <a:t>kolomkop</a:t>
            </a:r>
            <a:r>
              <a:rPr lang="nl-NL" dirty="0"/>
              <a:t> te maken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7334" y="1346598"/>
            <a:ext cx="3793067" cy="316706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rgbClr val="FF6600"/>
                </a:solidFill>
              </a:defRPr>
            </a:lvl1pPr>
          </a:lstStyle>
          <a:p>
            <a:pPr lvl="0"/>
            <a:r>
              <a:rPr lang="nl-NL"/>
              <a:t>Klik om een kolomkop te maken</a:t>
            </a: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022258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breed/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smtClean="0"/>
              <a:t>Klik om een titel te maken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1329929"/>
            <a:ext cx="5019052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5731934" y="1329929"/>
            <a:ext cx="2548466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86046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smal/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smtClean="0"/>
              <a:t>Klik om een titel te maken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1329929"/>
            <a:ext cx="2538318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3259668" y="1329929"/>
            <a:ext cx="5020733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12714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smtClean="0"/>
              <a:t>Klik om een titel te maken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3150466" y="1329929"/>
            <a:ext cx="2448000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5832400" y="1329929"/>
            <a:ext cx="2448000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75815" y="1329929"/>
            <a:ext cx="2448000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960193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7637464" y="4862517"/>
            <a:ext cx="642937" cy="204788"/>
          </a:xfrm>
        </p:spPr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92342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5814" y="191292"/>
            <a:ext cx="7042586" cy="8755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nl-NL" dirty="0"/>
          </a:p>
        </p:txBody>
      </p:sp>
      <p:sp>
        <p:nvSpPr>
          <p:cNvPr id="5" name="Kader 4" hidden="1"/>
          <p:cNvSpPr/>
          <p:nvPr/>
        </p:nvSpPr>
        <p:spPr>
          <a:xfrm>
            <a:off x="-540568" y="-408592"/>
            <a:ext cx="10225136" cy="5960686"/>
          </a:xfrm>
          <a:prstGeom prst="frame">
            <a:avLst>
              <a:gd name="adj1" fmla="val 6674"/>
            </a:avLst>
          </a:prstGeom>
          <a:noFill/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36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637464" y="4862517"/>
            <a:ext cx="642937" cy="2047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4821C4A5-98F2-7545-875B-39B2F450044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475812" y="1337072"/>
            <a:ext cx="7804588" cy="3429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5"/>
            <a:r>
              <a:rPr lang="en-US" dirty="0" err="1"/>
              <a:t>Zesde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6"/>
            <a:r>
              <a:rPr lang="en-US" dirty="0" err="1"/>
              <a:t>Zevende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3" name="Afbeelding 2" descr="RB_logo_rgb.png"/>
          <p:cNvPicPr>
            <a:picLocks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39840" y="273600"/>
            <a:ext cx="612000" cy="755999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7206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1" r:id="rId4"/>
    <p:sldLayoutId id="2147483662" r:id="rId5"/>
    <p:sldLayoutId id="2147483663" r:id="rId6"/>
    <p:sldLayoutId id="2147483664" r:id="rId7"/>
    <p:sldLayoutId id="2147483670" r:id="rId8"/>
    <p:sldLayoutId id="2147483659" r:id="rId9"/>
    <p:sldLayoutId id="2147483654" r:id="rId10"/>
    <p:sldLayoutId id="2147483671" r:id="rId11"/>
    <p:sldLayoutId id="2147483672" r:id="rId12"/>
    <p:sldLayoutId id="2147483675" r:id="rId13"/>
    <p:sldLayoutId id="2147483676" r:id="rId14"/>
    <p:sldLayoutId id="2147483677" r:id="rId15"/>
    <p:sldLayoutId id="2147483678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6999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Myriad Pro Light"/>
        </a:defRPr>
      </a:lvl1pPr>
    </p:titleStyle>
    <p:bodyStyle>
      <a:lvl1pPr marL="220663" marR="0" indent="-22066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Pct val="90000"/>
        <a:buFont typeface="Lucida Grande"/>
        <a:buChar char="•"/>
        <a:tabLst/>
        <a:defRPr kumimoji="0" lang="nl-NL" sz="20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Myriad Pro Light" pitchFamily="34" charset="0"/>
        </a:defRPr>
      </a:lvl1pPr>
      <a:lvl2pPr marL="449263" marR="0" indent="-24606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Pct val="90000"/>
        <a:buFont typeface="Lucida Grande"/>
        <a:buChar char="•"/>
        <a:tabLst/>
        <a:defRPr kumimoji="0" lang="nl-NL" sz="1800" b="0" i="0" u="none" strike="noStrike" kern="120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Myriad Pro Light" pitchFamily="34" charset="0"/>
        </a:defRPr>
      </a:lvl2pPr>
      <a:lvl3pPr marL="627063" marR="0" indent="-1778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Pct val="90000"/>
        <a:buFont typeface="Lucida Grande"/>
        <a:buChar char="•"/>
        <a:tabLst/>
        <a:defRPr kumimoji="0" lang="nl-NL" sz="1600" b="0" i="0" u="none" strike="noStrike" kern="1200" cap="none" spc="0" normalizeH="0" baseline="0" noProof="0">
          <a:ln>
            <a:noFill/>
          </a:ln>
          <a:solidFill>
            <a:prstClr val="black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6600"/>
        </a:buClr>
        <a:buSzTx/>
        <a:buFont typeface="Arial" pitchFamily="34" charset="0"/>
        <a:buNone/>
        <a:tabLst/>
        <a:defRPr kumimoji="0" lang="nl-NL" sz="2000" b="1" i="1" u="none" strike="noStrike" kern="1200" cap="none" spc="0" normalizeH="0" baseline="0" noProof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4pPr>
      <a:lvl5pPr marL="1588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kumimoji="0" lang="nl-NL" sz="1800" b="1" i="1" u="none" strike="noStrike" kern="1200" cap="none" spc="0" normalizeH="0" baseline="0" noProof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5pPr>
      <a:lvl6pPr marL="177800" indent="-177800" algn="l" defTabSz="456999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7800" indent="-177800" algn="l" defTabSz="456999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95" indent="-228500" algn="l" defTabSz="45699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95" indent="-228500" algn="l" defTabSz="45699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9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8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95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95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9.xml"/><Relationship Id="rId11" Type="http://schemas.openxmlformats.org/officeDocument/2006/relationships/hyperlink" Target="http://www.google.co.uk/url?sa=i&amp;rct=j&amp;q=&amp;esrc=s&amp;frm=1&amp;source=images&amp;cd=&amp;cad=rja&amp;uact=8&amp;docid=u2CkyQjTiEyeNM&amp;tbnid=j7gGHWPKW-KwjM:&amp;ved=0CAUQjRw&amp;url=http://www.joostink-ad.nl/vitaliteit-voor-duuzame-inzetbaarheid&amp;ei=yqXsU9WQN4XbPZiZgKAB&amp;psig=AFQjCNESavw0-fxdCqcB3IfsU5k7N7lJVw&amp;ust=1408104205871906" TargetMode="External"/><Relationship Id="rId5" Type="http://schemas.openxmlformats.org/officeDocument/2006/relationships/tags" Target="../tags/tag6.xml"/><Relationship Id="rId10" Type="http://schemas.openxmlformats.org/officeDocument/2006/relationships/image" Target="../media/image13.jpeg"/><Relationship Id="rId4" Type="http://schemas.openxmlformats.org/officeDocument/2006/relationships/tags" Target="../tags/tag5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1_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" y="3411487"/>
            <a:ext cx="9144000" cy="1732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rgbClr val="00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892801" y="3428327"/>
            <a:ext cx="194334" cy="409137"/>
          </a:xfrm>
          <a:prstGeom prst="rect">
            <a:avLst/>
          </a:prstGeom>
          <a:solidFill>
            <a:srgbClr val="FF4D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3600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Regular"/>
              <a:ea typeface="+mn-ea"/>
              <a:cs typeface="MyriadRegular"/>
            </a:endParaRP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2019191" y="3428327"/>
            <a:ext cx="4067825" cy="765042"/>
          </a:xfrm>
        </p:spPr>
        <p:txBody>
          <a:bodyPr anchor="ctr"/>
          <a:lstStyle/>
          <a:p>
            <a:r>
              <a:rPr lang="en-US" sz="2400" b="0" i="0" dirty="0" smtClean="0">
                <a:latin typeface="Myriad-Italic"/>
                <a:cs typeface="Myriad-Italic"/>
              </a:rPr>
              <a:t>Ruud Huirne, F&amp;A Nederland</a:t>
            </a:r>
            <a:endParaRPr lang="nl-NL" sz="2400" b="0" i="0" dirty="0">
              <a:latin typeface="Myriad-Italic"/>
              <a:cs typeface="Myriad-Italic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119529" y="2429302"/>
            <a:ext cx="6206545" cy="999026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nl-NL" sz="2800" b="1" dirty="0" smtClean="0">
                <a:cs typeface="MyriadLight"/>
              </a:rPr>
              <a:t>Internationaal ondernemen</a:t>
            </a:r>
            <a:endParaRPr lang="nl-NL" sz="2800" b="1" dirty="0">
              <a:cs typeface="MyriadLight"/>
            </a:endParaRPr>
          </a:p>
        </p:txBody>
      </p:sp>
      <p:pic>
        <p:nvPicPr>
          <p:cNvPr id="11" name="Afbeelding 10" descr="RB_logo_rg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4328" y="3579862"/>
            <a:ext cx="1259631" cy="14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50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Huidig beeld NL agrarische sector 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771525" y="1314450"/>
            <a:ext cx="7977188" cy="26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9713" indent="-2397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09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2000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238250" indent="-2809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2000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71450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20000"/>
              <a:defRPr>
                <a:solidFill>
                  <a:schemeClr val="tx1"/>
                </a:solidFill>
                <a:latin typeface="+mn-lt"/>
              </a:defRPr>
            </a:lvl4pPr>
            <a:lvl5pPr marL="21907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20000"/>
              <a:defRPr>
                <a:solidFill>
                  <a:schemeClr val="tx1"/>
                </a:solidFill>
                <a:latin typeface="+mn-lt"/>
              </a:defRPr>
            </a:lvl5pPr>
            <a:lvl6pPr marL="26479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20000"/>
              <a:defRPr>
                <a:solidFill>
                  <a:schemeClr val="tx1"/>
                </a:solidFill>
                <a:latin typeface="+mn-lt"/>
              </a:defRPr>
            </a:lvl6pPr>
            <a:lvl7pPr marL="31051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20000"/>
              <a:defRPr>
                <a:solidFill>
                  <a:schemeClr val="tx1"/>
                </a:solidFill>
                <a:latin typeface="+mn-lt"/>
              </a:defRPr>
            </a:lvl7pPr>
            <a:lvl8pPr marL="35623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20000"/>
              <a:defRPr>
                <a:solidFill>
                  <a:schemeClr val="tx1"/>
                </a:solidFill>
                <a:latin typeface="+mn-lt"/>
              </a:defRPr>
            </a:lvl8pPr>
            <a:lvl9pPr marL="40195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20000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01625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tabLst/>
              <a:defRPr/>
            </a:pP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1625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tabLst/>
              <a:defRPr/>
            </a:pP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1625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Exportgericht, hoge kwaliteit, innovatief</a:t>
            </a:r>
          </a:p>
          <a:p>
            <a:pPr marL="301625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Altijd een stap eerder</a:t>
            </a:r>
          </a:p>
          <a:p>
            <a:pPr marL="301625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Het onmogelijke is in Nederland mogelijk</a:t>
            </a:r>
          </a:p>
          <a:p>
            <a:pPr marL="301625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Concurrentiekracht</a:t>
            </a:r>
          </a:p>
          <a:p>
            <a:pPr marL="301625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Onderscheidend vermogen</a:t>
            </a:r>
          </a:p>
          <a:p>
            <a:pPr marL="301625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Kennis</a:t>
            </a:r>
          </a:p>
          <a:p>
            <a:pPr marL="301625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tabLst/>
              <a:defRPr/>
            </a:pP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5758690" y="3219822"/>
            <a:ext cx="3214948" cy="1512018"/>
            <a:chOff x="5758690" y="4293096"/>
            <a:chExt cx="3214948" cy="201602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293096"/>
              <a:ext cx="1809350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690" y="4509120"/>
              <a:ext cx="1809350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6023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-041914_Presentatie Banking4Food_Camille van de Sande_zonder tekst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6250" y="191691"/>
            <a:ext cx="7804150" cy="875109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altLang="nl-NL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Trends in </a:t>
            </a:r>
            <a:r>
              <a:rPr lang="en-GB" altLang="nl-NL" dirty="0" err="1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mondiale</a:t>
            </a:r>
            <a:r>
              <a:rPr lang="en-GB" altLang="nl-NL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n-GB" altLang="nl-NL" dirty="0" err="1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voedselproductie</a:t>
            </a:r>
            <a:endParaRPr lang="en-GB" altLang="nl-NL" dirty="0" smtClean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BBE77-708D-4707-B505-C3D8B3BD6B3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Rectangle 101"/>
          <p:cNvSpPr/>
          <p:nvPr/>
        </p:nvSpPr>
        <p:spPr>
          <a:xfrm>
            <a:off x="1870227" y="3269417"/>
            <a:ext cx="1462316" cy="51921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4" tIns="35988" rIns="71974" bIns="35988" rtlCol="0" anchor="ctr"/>
          <a:lstStyle/>
          <a:p>
            <a:pPr algn="ctr" defTabSz="914064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 smtClean="0">
                <a:solidFill>
                  <a:srgbClr val="FFFFFF"/>
                </a:solidFill>
              </a:rPr>
              <a:t>Beschikbaarheid van voedsel vergroten</a:t>
            </a:r>
            <a:endParaRPr lang="nl-NL" sz="1100" b="1" dirty="0">
              <a:solidFill>
                <a:srgbClr val="FFFFFF"/>
              </a:solidFill>
            </a:endParaRPr>
          </a:p>
        </p:txBody>
      </p:sp>
      <p:sp>
        <p:nvSpPr>
          <p:cNvPr id="7" name="Rectangle 102"/>
          <p:cNvSpPr/>
          <p:nvPr/>
        </p:nvSpPr>
        <p:spPr>
          <a:xfrm>
            <a:off x="3465481" y="3269417"/>
            <a:ext cx="1462316" cy="519217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4" tIns="35988" rIns="71974" bIns="35988" rtlCol="0" anchor="ctr"/>
          <a:lstStyle/>
          <a:p>
            <a:pPr algn="ctr" defTabSz="914064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 smtClean="0">
                <a:solidFill>
                  <a:srgbClr val="FFFFFF"/>
                </a:solidFill>
              </a:rPr>
              <a:t>Toegang</a:t>
            </a:r>
          </a:p>
          <a:p>
            <a:pPr algn="ctr" defTabSz="914064"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 smtClean="0">
                <a:solidFill>
                  <a:srgbClr val="FFFFFF"/>
                </a:solidFill>
              </a:rPr>
              <a:t>tot voedsel verbeteren</a:t>
            </a:r>
            <a:endParaRPr lang="nl-NL" sz="1100" dirty="0">
              <a:solidFill>
                <a:srgbClr val="FFFFFF"/>
              </a:solidFill>
            </a:endParaRPr>
          </a:p>
        </p:txBody>
      </p:sp>
      <p:sp>
        <p:nvSpPr>
          <p:cNvPr id="8" name="Rectangle 104"/>
          <p:cNvSpPr/>
          <p:nvPr/>
        </p:nvSpPr>
        <p:spPr>
          <a:xfrm>
            <a:off x="1870226" y="3816004"/>
            <a:ext cx="4652826" cy="260719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4" tIns="35988" rIns="71974" bIns="35988" rtlCol="0" anchor="ctr"/>
          <a:lstStyle/>
          <a:p>
            <a:pPr algn="ctr" defTabSz="914064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 smtClean="0">
                <a:solidFill>
                  <a:srgbClr val="FFFFFF"/>
                </a:solidFill>
              </a:rPr>
              <a:t>Stabiliteit verbeteren</a:t>
            </a:r>
            <a:endParaRPr lang="nl-NL" sz="1100" dirty="0">
              <a:solidFill>
                <a:srgbClr val="FFFFFF"/>
              </a:solidFill>
            </a:endParaRPr>
          </a:p>
        </p:txBody>
      </p:sp>
      <p:sp>
        <p:nvSpPr>
          <p:cNvPr id="9" name="Rectangle 103"/>
          <p:cNvSpPr/>
          <p:nvPr/>
        </p:nvSpPr>
        <p:spPr>
          <a:xfrm>
            <a:off x="5060736" y="3269414"/>
            <a:ext cx="1462316" cy="519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4" tIns="35988" rIns="71974" bIns="35988" rtlCol="0" anchor="ctr"/>
          <a:lstStyle/>
          <a:p>
            <a:pPr algn="ctr" defTabSz="914064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 smtClean="0">
                <a:solidFill>
                  <a:srgbClr val="FFFFFF"/>
                </a:solidFill>
              </a:rPr>
              <a:t>Evenwichtige voeding </a:t>
            </a:r>
            <a:r>
              <a:rPr lang="nl-NL" sz="1100" dirty="0" smtClean="0">
                <a:solidFill>
                  <a:srgbClr val="FFFFFF"/>
                </a:solidFill>
              </a:rPr>
              <a:t>stimuleren</a:t>
            </a:r>
            <a:endParaRPr lang="nl-NL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24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>
                <a:solidFill>
                  <a:schemeClr val="accent1"/>
                </a:solidFill>
                <a:latin typeface="Corbel" panose="020B0503020204020204" pitchFamily="34" charset="0"/>
              </a:rPr>
              <a:t>Essentiële</a:t>
            </a:r>
            <a:r>
              <a:rPr lang="en-GB" sz="28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GB" sz="2800" dirty="0" err="1" smtClean="0">
                <a:solidFill>
                  <a:schemeClr val="accent1"/>
                </a:solidFill>
                <a:latin typeface="Corbel" panose="020B0503020204020204" pitchFamily="34" charset="0"/>
              </a:rPr>
              <a:t>thema’s</a:t>
            </a:r>
            <a:r>
              <a:rPr lang="en-GB" sz="28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GB" sz="2800" dirty="0" err="1" smtClean="0">
                <a:solidFill>
                  <a:schemeClr val="accent1"/>
                </a:solidFill>
                <a:latin typeface="Corbel" panose="020B0503020204020204" pitchFamily="34" charset="0"/>
              </a:rPr>
              <a:t>voor</a:t>
            </a:r>
            <a:r>
              <a:rPr lang="en-GB" sz="28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 NL</a:t>
            </a:r>
            <a:endParaRPr lang="en-GB" sz="2800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 lang="nl-NL" sz="1050" smtClean="0"/>
              <a:pPr/>
              <a:t>4</a:t>
            </a:fld>
            <a:endParaRPr lang="nl-NL" sz="1050" dirty="0"/>
          </a:p>
        </p:txBody>
      </p:sp>
      <p:grpSp>
        <p:nvGrpSpPr>
          <p:cNvPr id="4" name="Group 3"/>
          <p:cNvGrpSpPr/>
          <p:nvPr/>
        </p:nvGrpSpPr>
        <p:grpSpPr>
          <a:xfrm>
            <a:off x="466727" y="1280688"/>
            <a:ext cx="8025920" cy="3484988"/>
            <a:chOff x="239714" y="1947354"/>
            <a:chExt cx="4756394" cy="2818321"/>
          </a:xfrm>
        </p:grpSpPr>
        <p:sp>
          <p:nvSpPr>
            <p:cNvPr id="6" name="Rounded Rectangle 5"/>
            <p:cNvSpPr/>
            <p:nvPr>
              <p:custDataLst>
                <p:tags r:id="rId1"/>
              </p:custDataLst>
            </p:nvPr>
          </p:nvSpPr>
          <p:spPr>
            <a:xfrm>
              <a:off x="249380" y="1947354"/>
              <a:ext cx="2841350" cy="523876"/>
            </a:xfrm>
            <a:prstGeom prst="roundRect">
              <a:avLst>
                <a:gd name="adj" fmla="val 6953"/>
              </a:avLst>
            </a:prstGeom>
            <a:solidFill>
              <a:schemeClr val="bg2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 algn="ctr" defTabSz="914400">
                <a:lnSpc>
                  <a:spcPct val="110000"/>
                </a:lnSpc>
              </a:pPr>
              <a:r>
                <a:rPr lang="nl-NL" sz="1600" dirty="0"/>
                <a:t>1</a:t>
              </a:r>
              <a:r>
                <a:rPr lang="nl-NL" sz="1600" dirty="0" smtClean="0"/>
                <a:t>. </a:t>
              </a:r>
              <a:r>
                <a:rPr lang="nl-NL" sz="1600" b="1" dirty="0"/>
                <a:t>L</a:t>
              </a:r>
              <a:r>
                <a:rPr lang="nl-NL" sz="1600" b="1" dirty="0" smtClean="0"/>
                <a:t>angdurige </a:t>
              </a:r>
              <a:r>
                <a:rPr lang="nl-NL" sz="1600" b="1" dirty="0" smtClean="0">
                  <a:solidFill>
                    <a:schemeClr val="accent2"/>
                  </a:solidFill>
                </a:rPr>
                <a:t>rendabele</a:t>
              </a:r>
              <a:r>
                <a:rPr lang="nl-NL" sz="1600" b="1" dirty="0" smtClean="0"/>
                <a:t> bedrijfsvoering</a:t>
              </a:r>
              <a:endParaRPr lang="nl-NL" sz="1600" dirty="0"/>
            </a:p>
          </p:txBody>
        </p:sp>
        <p:sp>
          <p:nvSpPr>
            <p:cNvPr id="7" name="Rounded Rectangle 6"/>
            <p:cNvSpPr/>
            <p:nvPr>
              <p:custDataLst>
                <p:tags r:id="rId2"/>
              </p:custDataLst>
            </p:nvPr>
          </p:nvSpPr>
          <p:spPr>
            <a:xfrm>
              <a:off x="239714" y="3675657"/>
              <a:ext cx="2851018" cy="523876"/>
            </a:xfrm>
            <a:prstGeom prst="roundRect">
              <a:avLst>
                <a:gd name="adj" fmla="val 6953"/>
              </a:avLst>
            </a:prstGeom>
            <a:solidFill>
              <a:schemeClr val="bg2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 algn="ctr" defTabSz="914400">
                <a:lnSpc>
                  <a:spcPct val="110000"/>
                </a:lnSpc>
                <a:buClr>
                  <a:prstClr val="white"/>
                </a:buClr>
              </a:pPr>
              <a:r>
                <a:rPr lang="nl-NL" sz="1600" b="1" dirty="0" smtClean="0"/>
                <a:t>4. </a:t>
              </a:r>
              <a:r>
                <a:rPr lang="en-GB" sz="1600" b="1" dirty="0" err="1"/>
                <a:t>Bijdrage</a:t>
              </a:r>
              <a:r>
                <a:rPr lang="en-GB" sz="1600" b="1" dirty="0"/>
                <a:t> </a:t>
              </a:r>
              <a:r>
                <a:rPr lang="en-GB" sz="1600" b="1" dirty="0" err="1"/>
                <a:t>leveren</a:t>
              </a:r>
              <a:r>
                <a:rPr lang="en-GB" sz="1600" b="1" dirty="0"/>
                <a:t> </a:t>
              </a:r>
              <a:r>
                <a:rPr lang="en-GB" sz="1600" b="1" dirty="0" err="1"/>
                <a:t>aan</a:t>
              </a:r>
              <a:r>
                <a:rPr lang="en-GB" sz="1600" b="1" dirty="0"/>
                <a:t> </a:t>
              </a:r>
              <a:r>
                <a:rPr lang="en-GB" sz="1600" b="1" dirty="0" err="1"/>
                <a:t>vermijdbare</a:t>
              </a:r>
              <a:r>
                <a:rPr lang="en-GB" sz="1600" b="1" dirty="0"/>
                <a:t> </a:t>
              </a:r>
              <a:r>
                <a:rPr lang="en-GB" sz="1600" b="1" dirty="0" err="1" smtClean="0">
                  <a:solidFill>
                    <a:schemeClr val="accent2"/>
                  </a:solidFill>
                </a:rPr>
                <a:t>voedselverspilling</a:t>
              </a:r>
              <a:endParaRPr lang="nl-NL" sz="1600" b="1" dirty="0"/>
            </a:p>
          </p:txBody>
        </p:sp>
        <p:sp>
          <p:nvSpPr>
            <p:cNvPr id="8" name="Rounded Rectangle 7"/>
            <p:cNvSpPr/>
            <p:nvPr>
              <p:custDataLst>
                <p:tags r:id="rId3"/>
              </p:custDataLst>
            </p:nvPr>
          </p:nvSpPr>
          <p:spPr>
            <a:xfrm>
              <a:off x="239715" y="2518058"/>
              <a:ext cx="2851015" cy="523876"/>
            </a:xfrm>
            <a:prstGeom prst="roundRect">
              <a:avLst>
                <a:gd name="adj" fmla="val 6953"/>
              </a:avLst>
            </a:prstGeom>
            <a:solidFill>
              <a:schemeClr val="bg2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 algn="ctr" defTabSz="914400">
                <a:lnSpc>
                  <a:spcPct val="110000"/>
                </a:lnSpc>
              </a:pPr>
              <a:r>
                <a:rPr lang="nl-NL" sz="1600" b="1" dirty="0"/>
                <a:t>2</a:t>
              </a:r>
              <a:r>
                <a:rPr lang="nl-NL" sz="1600" b="1" dirty="0" smtClean="0"/>
                <a:t>. Behoud Nederlandse </a:t>
              </a:r>
              <a:r>
                <a:rPr lang="nl-NL" sz="1600" b="1" dirty="0" smtClean="0">
                  <a:solidFill>
                    <a:schemeClr val="accent2"/>
                  </a:solidFill>
                </a:rPr>
                <a:t>productiviteitsgroei</a:t>
              </a:r>
              <a:endParaRPr lang="nl-NL" sz="1600" b="1" dirty="0" smtClean="0"/>
            </a:p>
          </p:txBody>
        </p:sp>
        <p:sp>
          <p:nvSpPr>
            <p:cNvPr id="9" name="Rounded Rectangle 8"/>
            <p:cNvSpPr/>
            <p:nvPr>
              <p:custDataLst>
                <p:tags r:id="rId4"/>
              </p:custDataLst>
            </p:nvPr>
          </p:nvSpPr>
          <p:spPr>
            <a:xfrm>
              <a:off x="239715" y="3109513"/>
              <a:ext cx="2851016" cy="523876"/>
            </a:xfrm>
            <a:prstGeom prst="roundRect">
              <a:avLst>
                <a:gd name="adj" fmla="val 6953"/>
              </a:avLst>
            </a:prstGeom>
            <a:solidFill>
              <a:schemeClr val="bg2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 algn="ctr" defTabSz="914400">
                <a:lnSpc>
                  <a:spcPct val="110000"/>
                </a:lnSpc>
              </a:pPr>
              <a:r>
                <a:rPr lang="nl-NL" sz="1600" b="1" dirty="0" smtClean="0"/>
                <a:t>3. </a:t>
              </a:r>
              <a:r>
                <a:rPr lang="nl-NL" sz="1600" b="1" dirty="0"/>
                <a:t>Verduurzamen van het </a:t>
              </a:r>
              <a:r>
                <a:rPr lang="nl-NL" sz="1600" b="1" dirty="0">
                  <a:solidFill>
                    <a:schemeClr val="accent2"/>
                  </a:solidFill>
                </a:rPr>
                <a:t>grondstoffen</a:t>
              </a:r>
              <a:r>
                <a:rPr lang="nl-NL" sz="1600" b="1" dirty="0"/>
                <a:t> gebruik</a:t>
              </a:r>
            </a:p>
          </p:txBody>
        </p:sp>
        <p:sp>
          <p:nvSpPr>
            <p:cNvPr id="10" name="Rounded Rectangle 9"/>
            <p:cNvSpPr/>
            <p:nvPr>
              <p:custDataLst>
                <p:tags r:id="rId5"/>
              </p:custDataLst>
            </p:nvPr>
          </p:nvSpPr>
          <p:spPr>
            <a:xfrm>
              <a:off x="239715" y="4241799"/>
              <a:ext cx="2851016" cy="523876"/>
            </a:xfrm>
            <a:prstGeom prst="roundRect">
              <a:avLst>
                <a:gd name="adj" fmla="val 6953"/>
              </a:avLst>
            </a:prstGeom>
            <a:solidFill>
              <a:schemeClr val="bg2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1" indent="-342900" algn="ctr" defTabSz="914400">
                <a:lnSpc>
                  <a:spcPct val="110000"/>
                </a:lnSpc>
              </a:pPr>
              <a:r>
                <a:rPr lang="nl-NL" sz="1600" kern="0" dirty="0" smtClean="0">
                  <a:cs typeface="Myriad Pro"/>
                </a:rPr>
                <a:t>5</a:t>
              </a:r>
              <a:r>
                <a:rPr lang="nl-NL" sz="1600" b="1" kern="0" dirty="0" smtClean="0">
                  <a:cs typeface="Myriad Pro"/>
                </a:rPr>
                <a:t>. Stimuleren van </a:t>
              </a:r>
              <a:r>
                <a:rPr lang="nl-NL" sz="1600" b="1" kern="0" dirty="0" smtClean="0">
                  <a:solidFill>
                    <a:schemeClr val="accent2"/>
                  </a:solidFill>
                  <a:cs typeface="Myriad Pro"/>
                </a:rPr>
                <a:t>vitale</a:t>
              </a:r>
              <a:r>
                <a:rPr lang="nl-NL" sz="1600" b="1" kern="0" dirty="0" smtClean="0">
                  <a:cs typeface="Myriad Pro"/>
                </a:rPr>
                <a:t> gemeenschappen met </a:t>
              </a:r>
              <a:r>
                <a:rPr lang="nl-NL" sz="1600" b="1" kern="0" dirty="0" smtClean="0">
                  <a:solidFill>
                    <a:schemeClr val="accent2"/>
                  </a:solidFill>
                  <a:cs typeface="Myriad Pro"/>
                </a:rPr>
                <a:t>gezonde</a:t>
              </a:r>
              <a:r>
                <a:rPr lang="nl-NL" sz="1600" b="1" kern="0" dirty="0" smtClean="0">
                  <a:cs typeface="Myriad Pro"/>
                </a:rPr>
                <a:t> inwoners</a:t>
              </a:r>
              <a:endParaRPr lang="nl-NL" sz="1200" b="1" i="1" dirty="0"/>
            </a:p>
          </p:txBody>
        </p:sp>
        <p:pic>
          <p:nvPicPr>
            <p:cNvPr id="11" name="Picture 4" descr="http://www.metronieuws.nl/_internal/gxml!0/r0dc21o2f3vste5s7ezej9x3a10rp3w$h8ekgt6v1lrttne931qs7xtcz199rsm/img-291013-274.jpe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81372" y="3109511"/>
              <a:ext cx="1812007" cy="523876"/>
            </a:xfrm>
            <a:prstGeom prst="roundRect">
              <a:avLst>
                <a:gd name="adj" fmla="val 10433"/>
              </a:avLst>
            </a:prstGeom>
            <a:noFill/>
          </p:spPr>
        </p:pic>
        <p:pic>
          <p:nvPicPr>
            <p:cNvPr id="12" name="Picture 6" descr="http://assets.knowledge.allianz.com/img/food_waste_freegan_dump_ah_24515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81372" y="3675657"/>
              <a:ext cx="1806117" cy="523875"/>
            </a:xfrm>
            <a:prstGeom prst="roundRect">
              <a:avLst>
                <a:gd name="adj" fmla="val 12511"/>
              </a:avLst>
            </a:prstGeom>
            <a:noFill/>
          </p:spPr>
        </p:pic>
        <p:pic>
          <p:nvPicPr>
            <p:cNvPr id="13" name="Picture 4" descr="http://www.techniekbenik.nl/sites/default/files/styles/segment_full/public/news_articles/Tuinbouw_1.jpg?itok=4haLSjIf"/>
            <p:cNvPicPr>
              <a:picLocks noChangeAspect="1" noChangeArrowheads="1"/>
            </p:cNvPicPr>
            <p:nvPr/>
          </p:nvPicPr>
          <p:blipFill>
            <a:blip r:embed="rId10"/>
            <a:srcRect t="27908" b="11581"/>
            <a:stretch>
              <a:fillRect/>
            </a:stretch>
          </p:blipFill>
          <p:spPr bwMode="auto">
            <a:xfrm>
              <a:off x="3184101" y="2531750"/>
              <a:ext cx="1812007" cy="521208"/>
            </a:xfrm>
            <a:prstGeom prst="roundRect">
              <a:avLst>
                <a:gd name="adj" fmla="val 8313"/>
              </a:avLst>
            </a:prstGeom>
            <a:noFill/>
          </p:spPr>
        </p:pic>
        <p:pic>
          <p:nvPicPr>
            <p:cNvPr id="14" name="Picture 14" descr="https://encrypted-tbn1.gstatic.com/images?q=tbn:ANd9GcSW11WmcJ-vBSeOdqrI4Ycifc2i5RAreu2_fXnRUMxvfaiFERIL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 t="17122" b="26870"/>
            <a:stretch>
              <a:fillRect/>
            </a:stretch>
          </p:blipFill>
          <p:spPr bwMode="auto">
            <a:xfrm>
              <a:off x="3173815" y="4241799"/>
              <a:ext cx="1821232" cy="521208"/>
            </a:xfrm>
            <a:prstGeom prst="roundRect">
              <a:avLst>
                <a:gd name="adj" fmla="val 10401"/>
              </a:avLst>
            </a:prstGeom>
            <a:noFill/>
          </p:spPr>
        </p:pic>
        <p:pic>
          <p:nvPicPr>
            <p:cNvPr id="15" name="Picture 8" descr="http://duurzaam-actueel.nl/wp-content/uploads/duurzame-euros.jpg"/>
            <p:cNvPicPr>
              <a:picLocks noChangeAspect="1" noChangeArrowheads="1"/>
            </p:cNvPicPr>
            <p:nvPr/>
          </p:nvPicPr>
          <p:blipFill>
            <a:blip r:embed="rId13"/>
            <a:srcRect t="23033"/>
            <a:stretch>
              <a:fillRect/>
            </a:stretch>
          </p:blipFill>
          <p:spPr bwMode="auto">
            <a:xfrm>
              <a:off x="3167925" y="1948243"/>
              <a:ext cx="1812007" cy="522992"/>
            </a:xfrm>
            <a:prstGeom prst="roundRect">
              <a:avLst>
                <a:gd name="adj" fmla="val 10423"/>
              </a:avLst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16253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/>
              <a:t>Sectorprognoses 2016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2800" dirty="0" smtClean="0"/>
              <a:t>Productiegroei in alle sectoren</a:t>
            </a:r>
            <a:endParaRPr lang="en-GB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Bron: CBS, Rabobank</a:t>
            </a:r>
            <a:endParaRPr lang="nl-NL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26" y="1335881"/>
            <a:ext cx="700239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6996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115" y="192139"/>
            <a:ext cx="7435819" cy="47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682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1" y="1537097"/>
            <a:ext cx="23034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1" y="386953"/>
            <a:ext cx="7561263" cy="671513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Anders,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beter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of …. 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goedkoper</a:t>
            </a:r>
            <a:r>
              <a:rPr lang="en-GB" sz="2800" dirty="0" smtClean="0">
                <a:solidFill>
                  <a:schemeClr val="accent3"/>
                </a:solidFill>
              </a:rPr>
              <a:t/>
            </a:r>
            <a:br>
              <a:rPr lang="en-GB" sz="2800" dirty="0" smtClean="0">
                <a:solidFill>
                  <a:schemeClr val="accent3"/>
                </a:solidFill>
              </a:rPr>
            </a:br>
            <a:endParaRPr lang="en-GB" sz="2800" dirty="0" smtClean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313" y="1168004"/>
            <a:ext cx="1727200" cy="338544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GB" sz="1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Breed different</a:t>
            </a:r>
          </a:p>
        </p:txBody>
      </p:sp>
      <p:grpSp>
        <p:nvGrpSpPr>
          <p:cNvPr id="78853" name="Group 20"/>
          <p:cNvGrpSpPr>
            <a:grpSpLocks/>
          </p:cNvGrpSpPr>
          <p:nvPr/>
        </p:nvGrpSpPr>
        <p:grpSpPr bwMode="auto">
          <a:xfrm>
            <a:off x="323851" y="1527573"/>
            <a:ext cx="2016125" cy="2591990"/>
            <a:chOff x="323528" y="1851670"/>
            <a:chExt cx="2016224" cy="2592288"/>
          </a:xfrm>
        </p:grpSpPr>
        <p:pic>
          <p:nvPicPr>
            <p:cNvPr id="7886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148" t="8894" r="23073"/>
            <a:stretch>
              <a:fillRect/>
            </a:stretch>
          </p:blipFill>
          <p:spPr bwMode="auto">
            <a:xfrm>
              <a:off x="323528" y="1851670"/>
              <a:ext cx="2016224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4970" y="1904064"/>
              <a:ext cx="1368492" cy="2770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200" b="1" dirty="0">
                  <a:latin typeface="+mn-lt"/>
                </a:rPr>
                <a:t>genetics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84438" y="1168004"/>
            <a:ext cx="1727200" cy="338544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GB" sz="1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Farm different</a:t>
            </a:r>
          </a:p>
        </p:txBody>
      </p:sp>
      <p:grpSp>
        <p:nvGrpSpPr>
          <p:cNvPr id="78855" name="Group 21"/>
          <p:cNvGrpSpPr>
            <a:grpSpLocks/>
          </p:cNvGrpSpPr>
          <p:nvPr/>
        </p:nvGrpSpPr>
        <p:grpSpPr bwMode="auto">
          <a:xfrm>
            <a:off x="2411414" y="1527573"/>
            <a:ext cx="1944687" cy="2591990"/>
            <a:chOff x="2411760" y="1851670"/>
            <a:chExt cx="1944216" cy="2592288"/>
          </a:xfrm>
        </p:grpSpPr>
        <p:pic>
          <p:nvPicPr>
            <p:cNvPr id="78865" name="Picture 6" descr="http://www.unitedsoybean.org/wp-content/uploads/UAV-precision-agricultur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32" t="15750" r="3909" b="250"/>
            <a:stretch>
              <a:fillRect/>
            </a:stretch>
          </p:blipFill>
          <p:spPr bwMode="auto">
            <a:xfrm>
              <a:off x="2411760" y="1851670"/>
              <a:ext cx="1944216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483180" y="3867629"/>
              <a:ext cx="1801377" cy="4617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+mn-lt"/>
                </a:rPr>
                <a:t>Big Data 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+mn-lt"/>
                </a:rPr>
                <a:t>Precision Farming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43439" y="1168004"/>
            <a:ext cx="1728787" cy="338544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GB" sz="1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Eat different?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5463" y="1168004"/>
            <a:ext cx="1873250" cy="338544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GB" sz="1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Think different?</a:t>
            </a:r>
          </a:p>
        </p:txBody>
      </p:sp>
      <p:grpSp>
        <p:nvGrpSpPr>
          <p:cNvPr id="78858" name="Group 22"/>
          <p:cNvGrpSpPr>
            <a:grpSpLocks/>
          </p:cNvGrpSpPr>
          <p:nvPr/>
        </p:nvGrpSpPr>
        <p:grpSpPr bwMode="auto">
          <a:xfrm>
            <a:off x="6732589" y="1527573"/>
            <a:ext cx="2162175" cy="2591990"/>
            <a:chOff x="6732240" y="1851670"/>
            <a:chExt cx="2162282" cy="2592287"/>
          </a:xfrm>
        </p:grpSpPr>
        <p:pic>
          <p:nvPicPr>
            <p:cNvPr id="7886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826" r="11427"/>
            <a:stretch>
              <a:fillRect/>
            </a:stretch>
          </p:blipFill>
          <p:spPr bwMode="auto">
            <a:xfrm>
              <a:off x="6732240" y="1851670"/>
              <a:ext cx="2162282" cy="259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948151" y="4023619"/>
              <a:ext cx="1800314" cy="30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+mn-lt"/>
                </a:rPr>
                <a:t>Virtual Farm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864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1_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" y="3411487"/>
            <a:ext cx="9144000" cy="1732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>
              <a:solidFill>
                <a:srgbClr val="00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892801" y="3428327"/>
            <a:ext cx="194334" cy="409137"/>
          </a:xfrm>
          <a:prstGeom prst="rect">
            <a:avLst/>
          </a:prstGeom>
          <a:solidFill>
            <a:srgbClr val="FF4D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3600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Regular"/>
              <a:ea typeface="+mn-ea"/>
              <a:cs typeface="MyriadRegular"/>
            </a:endParaRP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2019310" y="3428327"/>
            <a:ext cx="4067825" cy="765042"/>
          </a:xfrm>
        </p:spPr>
        <p:txBody>
          <a:bodyPr anchor="ctr"/>
          <a:lstStyle/>
          <a:p>
            <a:r>
              <a:rPr lang="en-US" sz="2200" b="0" i="0" dirty="0" err="1" smtClean="0">
                <a:latin typeface="Myriad-Italic"/>
                <a:cs typeface="Myriad-Italic"/>
              </a:rPr>
              <a:t>Samen</a:t>
            </a:r>
            <a:r>
              <a:rPr lang="en-US" sz="2200" b="0" i="0" dirty="0" smtClean="0">
                <a:latin typeface="Myriad-Italic"/>
                <a:cs typeface="Myriad-Italic"/>
              </a:rPr>
              <a:t> </a:t>
            </a:r>
            <a:r>
              <a:rPr lang="en-US" sz="2200" b="0" i="0" dirty="0" err="1" smtClean="0">
                <a:latin typeface="Myriad-Italic"/>
                <a:cs typeface="Myriad-Italic"/>
              </a:rPr>
              <a:t>sterker</a:t>
            </a:r>
            <a:endParaRPr lang="nl-NL" sz="2200" b="0" i="0" dirty="0">
              <a:latin typeface="Myriad-Italic"/>
              <a:cs typeface="Myriad-Italic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119529" y="2571750"/>
            <a:ext cx="6214330" cy="848837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nl-NL" sz="3200" dirty="0" smtClean="0">
                <a:cs typeface="MyriadLight"/>
              </a:rPr>
              <a:t>Dank voor uw aandacht</a:t>
            </a:r>
            <a:endParaRPr lang="nl-NL" sz="3200" dirty="0">
              <a:cs typeface="MyriadLight"/>
            </a:endParaRPr>
          </a:p>
        </p:txBody>
      </p:sp>
      <p:pic>
        <p:nvPicPr>
          <p:cNvPr id="11" name="Afbeelding 10" descr="RB_logo_rg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4328" y="3579862"/>
            <a:ext cx="1259631" cy="14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03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84321721765c1e78434b475a698ad93964e1a"/>
  <p:tag name="ISPRING_RESOURCE_PATHS_HASH_2" val="c3f317ba7b5e1a6a7f1f4f2869da9f284492f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UlI2Fah0.PZt_xXhB.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UlI2Fah0.PZt_xXhB.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UlI2Fah0.PZt_xXhB.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UlI2Fah0.PZt_xXhB.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UlI2Fah0.PZt_xXhB.zg"/>
</p:tagLst>
</file>

<file path=ppt/theme/theme1.xml><?xml version="1.0" encoding="utf-8"?>
<a:theme xmlns:a="http://schemas.openxmlformats.org/drawingml/2006/main" name="Sjabloon Powerpointpresentatie 16x9    PER 11 DECEMBER 2013">
  <a:themeElements>
    <a:clrScheme name="Aangepast 7">
      <a:dk1>
        <a:sysClr val="windowText" lastClr="000000"/>
      </a:dk1>
      <a:lt1>
        <a:sysClr val="window" lastClr="FFFFFF"/>
      </a:lt1>
      <a:dk2>
        <a:srgbClr val="000099"/>
      </a:dk2>
      <a:lt2>
        <a:srgbClr val="EAEAEA"/>
      </a:lt2>
      <a:accent1>
        <a:srgbClr val="000099"/>
      </a:accent1>
      <a:accent2>
        <a:srgbClr val="FF6600"/>
      </a:accent2>
      <a:accent3>
        <a:srgbClr val="739ABC"/>
      </a:accent3>
      <a:accent4>
        <a:srgbClr val="BF2296"/>
      </a:accent4>
      <a:accent5>
        <a:srgbClr val="83B93B"/>
      </a:accent5>
      <a:accent6>
        <a:srgbClr val="C0C0C0"/>
      </a:accent6>
      <a:hlink>
        <a:srgbClr val="000099"/>
      </a:hlink>
      <a:folHlink>
        <a:srgbClr val="4B92DB"/>
      </a:folHlink>
    </a:clrScheme>
    <a:fontScheme name="Rabobank 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 cap="flat" cmpd="sng" algn="ctr">
          <a:noFill/>
          <a:prstDash val="solid"/>
        </a:ln>
        <a:effectLst/>
      </a:spPr>
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eaLnBrk="1" fontAlgn="auto" latinLnBrk="0" hangingPunct="1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ea typeface="+mn-ea"/>
            <a:cs typeface="Myriad Pro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 anchor="t" anchorCtr="0">
        <a:spAutoFit/>
      </a:bodyPr>
      <a:lstStyle>
        <a:defPPr algn="ctr">
          <a:defRPr sz="16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Powerpointpresentatie 16x9    PER 11 DECEMBER 2013</Template>
  <TotalTime>3474</TotalTime>
  <Words>131</Words>
  <Application>Microsoft Office PowerPoint</Application>
  <PresentationFormat>Diavoorstelling (16:9)</PresentationFormat>
  <Paragraphs>45</Paragraphs>
  <Slides>8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Sjabloon Powerpointpresentatie 16x9    PER 11 DECEMBER 2013</vt:lpstr>
      <vt:lpstr>Internationaal ondernemen</vt:lpstr>
      <vt:lpstr>Huidig beeld NL agrarische sector </vt:lpstr>
      <vt:lpstr>Trends in mondiale voedselproductie</vt:lpstr>
      <vt:lpstr>Essentiële thema’s voor  NL</vt:lpstr>
      <vt:lpstr>Sectorprognoses 2016 Productiegroei in alle sectoren</vt:lpstr>
      <vt:lpstr>Dia 6</vt:lpstr>
      <vt:lpstr>Anders, beter of ….  goedkoper </vt:lpstr>
      <vt:lpstr>Dank voor uw aandacht</vt:lpstr>
    </vt:vector>
  </TitlesOfParts>
  <Manager>Edwin Wibbelink</Manager>
  <Company>Rabobank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Nederlandse Food&amp;Agri:  nationale trots</dc:title>
  <dc:subject>16x9 formaat</dc:subject>
  <dc:creator>Ververs, B (Bertus)</dc:creator>
  <cp:lastModifiedBy>Gonneke</cp:lastModifiedBy>
  <cp:revision>87</cp:revision>
  <cp:lastPrinted>2015-06-29T07:10:16Z</cp:lastPrinted>
  <dcterms:created xsi:type="dcterms:W3CDTF">2015-06-17T09:04:52Z</dcterms:created>
  <dcterms:modified xsi:type="dcterms:W3CDTF">2015-11-18T15:38:48Z</dcterms:modified>
  <cp:category>Powerpoint</cp:category>
  <cp:version>2.1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mbMenu2">
    <vt:lpwstr>Eerste hoofdstuk</vt:lpwstr>
  </property>
  <property fmtid="{D5CDD505-2E9C-101B-9397-08002B2CF9AE}" pid="3" name="cmbMenu3">
    <vt:lpwstr>Tweede hoofdstuk</vt:lpwstr>
  </property>
  <property fmtid="{D5CDD505-2E9C-101B-9397-08002B2CF9AE}" pid="4" name="cmbMenu4">
    <vt:lpwstr>Derde hoofdstuk</vt:lpwstr>
  </property>
  <property fmtid="{D5CDD505-2E9C-101B-9397-08002B2CF9AE}" pid="5" name="cmbMenu5">
    <vt:lpwstr>Vierde hoofdstuk</vt:lpwstr>
  </property>
  <property fmtid="{D5CDD505-2E9C-101B-9397-08002B2CF9AE}" pid="6" name="cmbMenu6">
    <vt:lpwstr>Vijfde hoofdstuk</vt:lpwstr>
  </property>
  <property fmtid="{D5CDD505-2E9C-101B-9397-08002B2CF9AE}" pid="7" name="cmbMenu7">
    <vt:lpwstr>Samenvatting</vt:lpwstr>
  </property>
  <property fmtid="{D5CDD505-2E9C-101B-9397-08002B2CF9AE}" pid="8" name="txtPag1">
    <vt:lpwstr>12</vt:lpwstr>
  </property>
  <property fmtid="{D5CDD505-2E9C-101B-9397-08002B2CF9AE}" pid="9" name="txtPag2">
    <vt:lpwstr>13</vt:lpwstr>
  </property>
  <property fmtid="{D5CDD505-2E9C-101B-9397-08002B2CF9AE}" pid="10" name="txtPag3">
    <vt:lpwstr>14</vt:lpwstr>
  </property>
  <property fmtid="{D5CDD505-2E9C-101B-9397-08002B2CF9AE}" pid="11" name="txtPag4">
    <vt:lpwstr>15</vt:lpwstr>
  </property>
  <property fmtid="{D5CDD505-2E9C-101B-9397-08002B2CF9AE}" pid="12" name="txtPag6">
    <vt:lpwstr>17</vt:lpwstr>
  </property>
  <property fmtid="{D5CDD505-2E9C-101B-9397-08002B2CF9AE}" pid="13" name="txtPag7">
    <vt:lpwstr>18</vt:lpwstr>
  </property>
  <property fmtid="{D5CDD505-2E9C-101B-9397-08002B2CF9AE}" pid="14" name="txtPag8">
    <vt:lpwstr>19</vt:lpwstr>
  </property>
  <property fmtid="{D5CDD505-2E9C-101B-9397-08002B2CF9AE}" pid="15" name="imgIcoon2">
    <vt:lpwstr>P:\PPTdesign\0pdrachtgevers\Rabobank Nederland\De PPT Templates\Iconen\Icon1.bmp</vt:lpwstr>
  </property>
  <property fmtid="{D5CDD505-2E9C-101B-9397-08002B2CF9AE}" pid="16" name="imgIcoon3">
    <vt:lpwstr>P:\PPTdesign\0pdrachtgevers\Rabobank Nederland\De PPT Templates\Iconen\Icon2.bmp</vt:lpwstr>
  </property>
  <property fmtid="{D5CDD505-2E9C-101B-9397-08002B2CF9AE}" pid="17" name="imgIcoon4">
    <vt:lpwstr>P:\PPTdesign\0pdrachtgevers\Rabobank Nederland\De PPT Templates\Iconen\Icon3.bmp</vt:lpwstr>
  </property>
  <property fmtid="{D5CDD505-2E9C-101B-9397-08002B2CF9AE}" pid="18" name="imgIcoon5">
    <vt:lpwstr>P:\PPTdesign\0pdrachtgevers\Rabobank Nederland\De PPT Templates\Iconen\Icon4.bmp</vt:lpwstr>
  </property>
  <property fmtid="{D5CDD505-2E9C-101B-9397-08002B2CF9AE}" pid="19" name="imgIcoon6">
    <vt:lpwstr>P:\PPTdesign\0pdrachtgevers\Rabobank Nederland\De PPT Templates\Iconen\Icon5.bmp</vt:lpwstr>
  </property>
  <property fmtid="{D5CDD505-2E9C-101B-9397-08002B2CF9AE}" pid="20" name="imgIcoon7">
    <vt:lpwstr>P:\PPTdesign\0pdrachtgevers\Rabobank Nederland\De PPT Templates\Iconen\Icon29.bmp</vt:lpwstr>
  </property>
  <property fmtid="{D5CDD505-2E9C-101B-9397-08002B2CF9AE}" pid="21" name="imgIcoon8">
    <vt:lpwstr>P:\PPTdesign\0pdrachtgevers\Rabobank Nederland\De PPT Templates\Iconen\Icon15.bmp</vt:lpwstr>
  </property>
  <property fmtid="{D5CDD505-2E9C-101B-9397-08002B2CF9AE}" pid="22" name="txtPag5">
    <vt:lpwstr>16</vt:lpwstr>
  </property>
  <property fmtid="{D5CDD505-2E9C-101B-9397-08002B2CF9AE}" pid="23" name="imgIcoon9">
    <vt:lpwstr>P:\PPTdesign\0pdrachtgevers\Rabobank Nederland\De PPT Templates\Iconen\Icon12.bmp</vt:lpwstr>
  </property>
  <property fmtid="{D5CDD505-2E9C-101B-9397-08002B2CF9AE}" pid="24" name="txtPag9">
    <vt:lpwstr>20</vt:lpwstr>
  </property>
  <property fmtid="{D5CDD505-2E9C-101B-9397-08002B2CF9AE}" pid="25" name="cmbMenu8">
    <vt:lpwstr>Afsluiting</vt:lpwstr>
  </property>
  <property fmtid="{D5CDD505-2E9C-101B-9397-08002B2CF9AE}" pid="26" name="cmbMenu1">
    <vt:lpwstr>Inleiding</vt:lpwstr>
  </property>
  <property fmtid="{D5CDD505-2E9C-101B-9397-08002B2CF9AE}" pid="27" name="imgIcoon1">
    <vt:lpwstr>P:\PPTdesign\0pdrachtgevers\Rabobank Nederland\De PPT Templates\Iconen\Icon30.bmp</vt:lpwstr>
  </property>
  <property fmtid="{D5CDD505-2E9C-101B-9397-08002B2CF9AE}" pid="28" name="cmbMenu9">
    <vt:lpwstr>Test</vt:lpwstr>
  </property>
  <property fmtid="{D5CDD505-2E9C-101B-9397-08002B2CF9AE}" pid="29" name="nieuw">
    <vt:lpwstr>nee</vt:lpwstr>
  </property>
</Properties>
</file>